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media/image1.png" ContentType="image/png"/>
  <Override PartName="/ppt/media/image2.jpeg" ContentType="image/jpeg"/>
  <Override PartName="/ppt/media/image8.png" ContentType="image/png"/>
  <Override PartName="/ppt/media/image3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presProps" Target="presProps.xml"/>
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8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7;p214" descr="Diagram&#10;&#10;Description automatically generated"/>
          <p:cNvPicPr/>
          <p:nvPr/>
        </p:nvPicPr>
        <p:blipFill>
          <a:blip r:embed="rId2"/>
          <a:stretch/>
        </p:blipFill>
        <p:spPr>
          <a:xfrm>
            <a:off x="0" y="4320"/>
            <a:ext cx="9143640" cy="5134680"/>
          </a:xfrm>
          <a:prstGeom prst="rect">
            <a:avLst/>
          </a:prstGeom>
          <a:ln w="0">
            <a:noFill/>
          </a:ln>
        </p:spPr>
      </p:pic>
      <p:cxnSp>
        <p:nvCxnSpPr>
          <p:cNvPr id="1" name="Google Shape;8;p214"/>
          <p:cNvCxnSpPr/>
          <p:nvPr/>
        </p:nvCxnSpPr>
        <p:spPr>
          <a:xfrm>
            <a:off x="343800" y="3257280"/>
            <a:ext cx="527400" cy="360"/>
          </a:xfrm>
          <a:prstGeom prst="straightConnector1">
            <a:avLst/>
          </a:prstGeom>
          <a:ln w="28575">
            <a:solidFill>
              <a:srgbClr val="22366a"/>
            </a:solidFill>
            <a:round/>
          </a:ln>
        </p:spPr>
      </p:cxnSp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261360" y="2640960"/>
            <a:ext cx="3311280" cy="440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11;p215" descr="A picture containing person, computer, indoor&#10;&#10;Description automatically generated"/>
          <p:cNvPicPr/>
          <p:nvPr/>
        </p:nvPicPr>
        <p:blipFill>
          <a:blip r:embed="rId2"/>
          <a:srcRect l="0" t="0" r="11112" b="0"/>
          <a:stretch/>
        </p:blipFill>
        <p:spPr>
          <a:xfrm flipH="1">
            <a:off x="360" y="0"/>
            <a:ext cx="9143640" cy="5142960"/>
          </a:xfrm>
          <a:prstGeom prst="rect">
            <a:avLst/>
          </a:prstGeom>
          <a:ln w="0">
            <a:noFill/>
          </a:ln>
        </p:spPr>
      </p:pic>
      <p:pic>
        <p:nvPicPr>
          <p:cNvPr id="41" name="Google Shape;12;p215" descr="Shape&#10;&#10;Description automatically generated with low confidence"/>
          <p:cNvPicPr/>
          <p:nvPr/>
        </p:nvPicPr>
        <p:blipFill>
          <a:blip r:embed="rId3"/>
          <a:stretch/>
        </p:blipFill>
        <p:spPr>
          <a:xfrm>
            <a:off x="0" y="0"/>
            <a:ext cx="9143640" cy="5147640"/>
          </a:xfrm>
          <a:prstGeom prst="rect">
            <a:avLst/>
          </a:prstGeom>
          <a:ln w="0">
            <a:noFill/>
          </a:ln>
        </p:spPr>
      </p:pic>
      <p:sp>
        <p:nvSpPr>
          <p:cNvPr id="42" name="Google Shape;13;p215"/>
          <p:cNvSpPr/>
          <p:nvPr/>
        </p:nvSpPr>
        <p:spPr>
          <a:xfrm>
            <a:off x="0" y="638280"/>
            <a:ext cx="4733640" cy="403056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43" name="Google Shape;14;p215"/>
          <p:cNvSpPr/>
          <p:nvPr/>
        </p:nvSpPr>
        <p:spPr>
          <a:xfrm>
            <a:off x="0" y="820080"/>
            <a:ext cx="144360" cy="323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44720" y="810720"/>
            <a:ext cx="3421080" cy="343800"/>
          </a:xfrm>
          <a:prstGeom prst="rect">
            <a:avLst/>
          </a:prstGeom>
          <a:noFill/>
          <a:ln w="0">
            <a:noFill/>
          </a:ln>
        </p:spPr>
        <p:txBody>
          <a:bodyPr lIns="90000" anchor="ctr">
            <a:normAutofit fontScale="97000"/>
          </a:bodyPr>
          <a:p>
            <a:pPr indent="0">
              <a:buNone/>
            </a:pPr>
            <a:r>
              <a:rPr b="0" lang="en-IN" sz="17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44720" y="1295640"/>
            <a:ext cx="4342680" cy="30362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18;p216" descr="Shape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0" y="0"/>
            <a:ext cx="9143640" cy="5147640"/>
          </a:xfrm>
          <a:prstGeom prst="rect">
            <a:avLst/>
          </a:prstGeom>
          <a:ln w="0">
            <a:noFill/>
          </a:ln>
        </p:spPr>
      </p:pic>
      <p:grpSp>
        <p:nvGrpSpPr>
          <p:cNvPr id="83" name="Google Shape;19;p216"/>
          <p:cNvGrpSpPr/>
          <p:nvPr/>
        </p:nvGrpSpPr>
        <p:grpSpPr>
          <a:xfrm>
            <a:off x="270360" y="226080"/>
            <a:ext cx="174960" cy="4075200"/>
            <a:chOff x="270360" y="226080"/>
            <a:chExt cx="174960" cy="4075200"/>
          </a:xfrm>
        </p:grpSpPr>
        <p:grpSp>
          <p:nvGrpSpPr>
            <p:cNvPr id="84" name="Google Shape;20;p216"/>
            <p:cNvGrpSpPr/>
            <p:nvPr/>
          </p:nvGrpSpPr>
          <p:grpSpPr>
            <a:xfrm>
              <a:off x="270360" y="2977200"/>
              <a:ext cx="174960" cy="1324080"/>
              <a:chOff x="270360" y="2977200"/>
              <a:chExt cx="174960" cy="1324080"/>
            </a:xfrm>
          </p:grpSpPr>
          <p:sp>
            <p:nvSpPr>
              <p:cNvPr id="85" name="Google Shape;21;p216"/>
              <p:cNvSpPr/>
              <p:nvPr/>
            </p:nvSpPr>
            <p:spPr>
              <a:xfrm>
                <a:off x="270360" y="2977200"/>
                <a:ext cx="174960" cy="37368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Arial"/>
                  <a:ea typeface="Arial"/>
                </a:endParaRPr>
              </a:p>
            </p:txBody>
          </p:sp>
          <p:cxnSp>
            <p:nvCxnSpPr>
              <p:cNvPr id="86" name="Google Shape;22;p216"/>
              <p:cNvCxnSpPr/>
              <p:nvPr/>
            </p:nvCxnSpPr>
            <p:spPr>
              <a:xfrm>
                <a:off x="357840" y="3188520"/>
                <a:ext cx="360" cy="1113120"/>
              </a:xfrm>
              <a:prstGeom prst="straightConnector1">
                <a:avLst/>
              </a:prstGeom>
              <a:ln w="12700">
                <a:solidFill>
                  <a:srgbClr val="c88c32"/>
                </a:solidFill>
                <a:round/>
              </a:ln>
            </p:spPr>
          </p:cxnSp>
        </p:grpSp>
        <p:grpSp>
          <p:nvGrpSpPr>
            <p:cNvPr id="87" name="Google Shape;23;p216"/>
            <p:cNvGrpSpPr/>
            <p:nvPr/>
          </p:nvGrpSpPr>
          <p:grpSpPr>
            <a:xfrm>
              <a:off x="270360" y="226080"/>
              <a:ext cx="174960" cy="2253240"/>
              <a:chOff x="270360" y="226080"/>
              <a:chExt cx="174960" cy="2253240"/>
            </a:xfrm>
          </p:grpSpPr>
          <p:cxnSp>
            <p:nvCxnSpPr>
              <p:cNvPr id="88" name="Google Shape;24;p216"/>
              <p:cNvCxnSpPr/>
              <p:nvPr/>
            </p:nvCxnSpPr>
            <p:spPr>
              <a:xfrm>
                <a:off x="357840" y="431640"/>
                <a:ext cx="360" cy="2048040"/>
              </a:xfrm>
              <a:prstGeom prst="straightConnector1">
                <a:avLst/>
              </a:prstGeom>
              <a:ln w="12700">
                <a:solidFill>
                  <a:srgbClr val="223669"/>
                </a:solidFill>
                <a:round/>
              </a:ln>
            </p:spPr>
          </p:cxnSp>
          <p:sp>
            <p:nvSpPr>
              <p:cNvPr id="89" name="Google Shape;25;p216"/>
              <p:cNvSpPr/>
              <p:nvPr/>
            </p:nvSpPr>
            <p:spPr>
              <a:xfrm>
                <a:off x="270360" y="226080"/>
                <a:ext cx="174960" cy="373680"/>
              </a:xfrm>
              <a:prstGeom prst="rect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Arial"/>
                  <a:ea typeface="Arial"/>
                </a:endParaRPr>
              </a:p>
            </p:txBody>
          </p:sp>
        </p:grpSp>
      </p:grp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45;p220" descr=""/>
          <p:cNvPicPr/>
          <p:nvPr/>
        </p:nvPicPr>
        <p:blipFill>
          <a:blip r:embed="rId2"/>
          <a:srcRect l="16978" t="14938" r="19507" b="5409"/>
          <a:stretch/>
        </p:blipFill>
        <p:spPr>
          <a:xfrm>
            <a:off x="6412680" y="0"/>
            <a:ext cx="2730960" cy="5143320"/>
          </a:xfrm>
          <a:prstGeom prst="rect">
            <a:avLst/>
          </a:prstGeom>
          <a:ln w="0">
            <a:noFill/>
          </a:ln>
        </p:spPr>
      </p:pic>
      <p:pic>
        <p:nvPicPr>
          <p:cNvPr id="129" name="Google Shape;46;p220" descr="Shape&#10;&#10;Description automatically generated with low confidence"/>
          <p:cNvPicPr/>
          <p:nvPr/>
        </p:nvPicPr>
        <p:blipFill>
          <a:blip r:embed="rId3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ln w="0">
            <a:noFill/>
          </a:ln>
        </p:spPr>
      </p:pic>
      <p:sp>
        <p:nvSpPr>
          <p:cNvPr id="130" name="PlaceHolder 1"/>
          <p:cNvSpPr>
            <a:spLocks noGrp="1"/>
          </p:cNvSpPr>
          <p:nvPr>
            <p:ph type="body"/>
          </p:nvPr>
        </p:nvSpPr>
        <p:spPr>
          <a:xfrm>
            <a:off x="135720" y="756360"/>
            <a:ext cx="4435920" cy="3430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135720" y="1194480"/>
            <a:ext cx="4264920" cy="2139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4000"/>
          </a:bodyPr>
          <a:p>
            <a:pPr marL="406080" indent="-30456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12160" indent="-30456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18240" indent="-27072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624320" indent="-20304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030400" indent="-2030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436480" indent="-2030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2842560" indent="-2030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520" cy="34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7000"/>
          </a:bodyPr>
          <a:p>
            <a:pPr indent="0">
              <a:buNone/>
            </a:pPr>
            <a:r>
              <a:rPr b="0" lang="en-IN" sz="17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Google Shape;50;p220"/>
          <p:cNvSpPr/>
          <p:nvPr/>
        </p:nvSpPr>
        <p:spPr>
          <a:xfrm>
            <a:off x="0" y="202320"/>
            <a:ext cx="135360" cy="343800"/>
          </a:xfrm>
          <a:prstGeom prst="rect">
            <a:avLst/>
          </a:prstGeom>
          <a:solidFill>
            <a:srgbClr val="22366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074;p282" descr="Shape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ln w="0">
            <a:noFill/>
          </a:ln>
        </p:spPr>
      </p:pic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520" cy="34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7000"/>
          </a:bodyPr>
          <a:p>
            <a:pPr indent="0">
              <a:buNone/>
            </a:pPr>
            <a:r>
              <a:rPr b="0" lang="en-IN" sz="17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Google Shape;1076;p282"/>
          <p:cNvSpPr/>
          <p:nvPr/>
        </p:nvSpPr>
        <p:spPr>
          <a:xfrm>
            <a:off x="0" y="202320"/>
            <a:ext cx="135360" cy="343800"/>
          </a:xfrm>
          <a:prstGeom prst="rect">
            <a:avLst/>
          </a:prstGeom>
          <a:solidFill>
            <a:srgbClr val="22366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grpSp>
        <p:nvGrpSpPr>
          <p:cNvPr id="173" name="Google Shape;1077;p282"/>
          <p:cNvGrpSpPr/>
          <p:nvPr/>
        </p:nvGrpSpPr>
        <p:grpSpPr>
          <a:xfrm>
            <a:off x="2441160" y="1060560"/>
            <a:ext cx="4259160" cy="3398760"/>
            <a:chOff x="2441160" y="1060560"/>
            <a:chExt cx="4259160" cy="3398760"/>
          </a:xfrm>
        </p:grpSpPr>
        <p:pic>
          <p:nvPicPr>
            <p:cNvPr id="174" name="Google Shape;1078;p282" descr="Icon&#10;&#10;Description automatically generated"/>
            <p:cNvPicPr/>
            <p:nvPr/>
          </p:nvPicPr>
          <p:blipFill>
            <a:blip r:embed="rId3"/>
            <a:stretch/>
          </p:blipFill>
          <p:spPr>
            <a:xfrm>
              <a:off x="2625480" y="1060560"/>
              <a:ext cx="3884760" cy="3370680"/>
            </a:xfrm>
            <a:prstGeom prst="rect">
              <a:avLst/>
            </a:prstGeom>
            <a:ln w="0">
              <a:noFill/>
            </a:ln>
          </p:spPr>
        </p:pic>
        <p:grpSp>
          <p:nvGrpSpPr>
            <p:cNvPr id="175" name="Google Shape;1079;p282"/>
            <p:cNvGrpSpPr/>
            <p:nvPr/>
          </p:nvGrpSpPr>
          <p:grpSpPr>
            <a:xfrm>
              <a:off x="2441160" y="1082160"/>
              <a:ext cx="4259160" cy="3377160"/>
              <a:chOff x="2441160" y="1082160"/>
              <a:chExt cx="4259160" cy="3377160"/>
            </a:xfrm>
          </p:grpSpPr>
          <p:sp>
            <p:nvSpPr>
              <p:cNvPr id="176" name="Google Shape;1080;p282"/>
              <p:cNvSpPr/>
              <p:nvPr/>
            </p:nvSpPr>
            <p:spPr>
              <a:xfrm>
                <a:off x="6618600" y="2307600"/>
                <a:ext cx="81720" cy="81720"/>
              </a:xfrm>
              <a:prstGeom prst="ellipse">
                <a:avLst/>
              </a:prstGeom>
              <a:solidFill>
                <a:srgbClr val="bc863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77" name="Google Shape;1081;p282"/>
              <p:cNvSpPr/>
              <p:nvPr/>
            </p:nvSpPr>
            <p:spPr>
              <a:xfrm>
                <a:off x="6426360" y="3560040"/>
                <a:ext cx="81720" cy="81720"/>
              </a:xfrm>
              <a:prstGeom prst="ellipse">
                <a:avLst/>
              </a:prstGeom>
              <a:solidFill>
                <a:srgbClr val="03508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78" name="Google Shape;1082;p282"/>
              <p:cNvSpPr/>
              <p:nvPr/>
            </p:nvSpPr>
            <p:spPr>
              <a:xfrm>
                <a:off x="5448600" y="4377600"/>
                <a:ext cx="81720" cy="81720"/>
              </a:xfrm>
              <a:prstGeom prst="ellipse">
                <a:avLst/>
              </a:prstGeom>
              <a:solidFill>
                <a:srgbClr val="bc863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79" name="Google Shape;1083;p282"/>
              <p:cNvSpPr/>
              <p:nvPr/>
            </p:nvSpPr>
            <p:spPr>
              <a:xfrm>
                <a:off x="6444360" y="1082160"/>
                <a:ext cx="81720" cy="81720"/>
              </a:xfrm>
              <a:prstGeom prst="ellipse">
                <a:avLst/>
              </a:prstGeom>
              <a:solidFill>
                <a:srgbClr val="03508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80" name="Google Shape;1084;p282"/>
              <p:cNvSpPr/>
              <p:nvPr/>
            </p:nvSpPr>
            <p:spPr>
              <a:xfrm>
                <a:off x="2441160" y="2307600"/>
                <a:ext cx="81720" cy="81720"/>
              </a:xfrm>
              <a:prstGeom prst="ellipse">
                <a:avLst/>
              </a:prstGeom>
              <a:solidFill>
                <a:srgbClr val="bc863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81" name="Google Shape;1085;p282"/>
              <p:cNvSpPr/>
              <p:nvPr/>
            </p:nvSpPr>
            <p:spPr>
              <a:xfrm>
                <a:off x="2619720" y="3566520"/>
                <a:ext cx="81720" cy="81720"/>
              </a:xfrm>
              <a:prstGeom prst="ellipse">
                <a:avLst/>
              </a:prstGeom>
              <a:solidFill>
                <a:srgbClr val="03508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82" name="Google Shape;1086;p282"/>
              <p:cNvSpPr/>
              <p:nvPr/>
            </p:nvSpPr>
            <p:spPr>
              <a:xfrm>
                <a:off x="3592800" y="4377600"/>
                <a:ext cx="81720" cy="81720"/>
              </a:xfrm>
              <a:prstGeom prst="ellipse">
                <a:avLst/>
              </a:prstGeom>
              <a:solidFill>
                <a:srgbClr val="bc863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83" name="Google Shape;1087;p282"/>
              <p:cNvSpPr/>
              <p:nvPr/>
            </p:nvSpPr>
            <p:spPr>
              <a:xfrm>
                <a:off x="2619720" y="1089000"/>
                <a:ext cx="81720" cy="81720"/>
              </a:xfrm>
              <a:prstGeom prst="ellipse">
                <a:avLst/>
              </a:prstGeom>
              <a:solidFill>
                <a:srgbClr val="03508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8320" bIns="5832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</p:grpSp>
        <p:grpSp>
          <p:nvGrpSpPr>
            <p:cNvPr id="184" name="Google Shape;1088;p282"/>
            <p:cNvGrpSpPr/>
            <p:nvPr/>
          </p:nvGrpSpPr>
          <p:grpSpPr>
            <a:xfrm>
              <a:off x="3551760" y="1395000"/>
              <a:ext cx="2053800" cy="2053800"/>
              <a:chOff x="3551760" y="1395000"/>
              <a:chExt cx="2053800" cy="2053800"/>
            </a:xfrm>
          </p:grpSpPr>
          <p:sp>
            <p:nvSpPr>
              <p:cNvPr id="185" name="Google Shape;1089;p282"/>
              <p:cNvSpPr/>
              <p:nvPr/>
            </p:nvSpPr>
            <p:spPr>
              <a:xfrm>
                <a:off x="3551760" y="1395000"/>
                <a:ext cx="2053800" cy="2053800"/>
              </a:xfrm>
              <a:prstGeom prst="ellipse">
                <a:avLst/>
              </a:prstGeom>
              <a:solidFill>
                <a:srgbClr val="f2f2f2"/>
              </a:solidFill>
              <a:ln w="25400">
                <a:solidFill>
                  <a:srgbClr val="f2f2f2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  <p:sp>
            <p:nvSpPr>
              <p:cNvPr id="186" name="Google Shape;1090;p282"/>
              <p:cNvSpPr/>
              <p:nvPr/>
            </p:nvSpPr>
            <p:spPr>
              <a:xfrm>
                <a:off x="3606120" y="1449360"/>
                <a:ext cx="1945080" cy="1945080"/>
              </a:xfrm>
              <a:prstGeom prst="ellipse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IN" sz="1400" spc="-1" strike="noStrike">
                  <a:solidFill>
                    <a:schemeClr val="lt1"/>
                  </a:solidFill>
                  <a:latin typeface="Public Sans"/>
                  <a:ea typeface="Public Sans"/>
                </a:endParaRPr>
              </a:p>
            </p:txBody>
          </p:sp>
        </p:grpSp>
      </p:grp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3719160" y="22644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817200" y="9612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33960" y="218844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803880" y="34488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6"/>
          <p:cNvSpPr>
            <a:spLocks noGrp="1"/>
          </p:cNvSpPr>
          <p:nvPr>
            <p:ph type="body"/>
          </p:nvPr>
        </p:nvSpPr>
        <p:spPr>
          <a:xfrm>
            <a:off x="1798200" y="425844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body"/>
          </p:nvPr>
        </p:nvSpPr>
        <p:spPr>
          <a:xfrm>
            <a:off x="6615360" y="9612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8"/>
          <p:cNvSpPr>
            <a:spLocks noGrp="1"/>
          </p:cNvSpPr>
          <p:nvPr>
            <p:ph type="body"/>
          </p:nvPr>
        </p:nvSpPr>
        <p:spPr>
          <a:xfrm>
            <a:off x="6787080" y="218844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9"/>
          <p:cNvSpPr>
            <a:spLocks noGrp="1"/>
          </p:cNvSpPr>
          <p:nvPr>
            <p:ph type="body"/>
          </p:nvPr>
        </p:nvSpPr>
        <p:spPr>
          <a:xfrm>
            <a:off x="6602400" y="34488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10"/>
          <p:cNvSpPr>
            <a:spLocks noGrp="1"/>
          </p:cNvSpPr>
          <p:nvPr>
            <p:ph type="body"/>
          </p:nvPr>
        </p:nvSpPr>
        <p:spPr>
          <a:xfrm>
            <a:off x="5585040" y="425844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7;p217" descr="A computer on a table&#10;&#10;Description automatically generated with medium confidence"/>
          <p:cNvPicPr/>
          <p:nvPr/>
        </p:nvPicPr>
        <p:blipFill>
          <a:blip r:embed="rId2"/>
          <a:srcRect l="0" t="8553" r="1750" b="855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33" name="Google Shape;28;p217" descr="Shape&#10;&#10;Description automatically generated with low confidence"/>
          <p:cNvPicPr/>
          <p:nvPr/>
        </p:nvPicPr>
        <p:blipFill>
          <a:blip r:embed="rId3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ln w="0">
            <a:noFill/>
          </a:ln>
        </p:spPr>
      </p:pic>
      <p:sp>
        <p:nvSpPr>
          <p:cNvPr id="234" name="Google Shape;29;p217"/>
          <p:cNvSpPr/>
          <p:nvPr/>
        </p:nvSpPr>
        <p:spPr>
          <a:xfrm>
            <a:off x="2240640" y="1407960"/>
            <a:ext cx="4811040" cy="76320"/>
          </a:xfrm>
          <a:prstGeom prst="rect">
            <a:avLst/>
          </a:prstGeom>
          <a:solidFill>
            <a:srgbClr val="f0c8c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77040" bIns="770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chemeClr val="lt1"/>
              </a:solidFill>
              <a:latin typeface="Arial"/>
              <a:ea typeface="Arial"/>
            </a:endParaRPr>
          </a:p>
        </p:txBody>
      </p:sp>
      <p:pic>
        <p:nvPicPr>
          <p:cNvPr id="235" name="Google Shape;30;p217" descr="Shape&#10;&#10;Description automatically generated with low confidence"/>
          <p:cNvPicPr/>
          <p:nvPr/>
        </p:nvPicPr>
        <p:blipFill>
          <a:blip r:embed="rId4"/>
          <a:stretch/>
        </p:blipFill>
        <p:spPr>
          <a:xfrm>
            <a:off x="2692800" y="1785240"/>
            <a:ext cx="1180800" cy="1180800"/>
          </a:xfrm>
          <a:prstGeom prst="rect">
            <a:avLst/>
          </a:prstGeom>
          <a:ln w="0">
            <a:noFill/>
          </a:ln>
        </p:spPr>
      </p:pic>
      <p:sp>
        <p:nvSpPr>
          <p:cNvPr id="236" name="Google Shape;31;p217"/>
          <p:cNvSpPr/>
          <p:nvPr/>
        </p:nvSpPr>
        <p:spPr>
          <a:xfrm>
            <a:off x="2233440" y="613440"/>
            <a:ext cx="4818240" cy="79416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sp>
        <p:nvSpPr>
          <p:cNvPr id="237" name="PlaceHolder 1"/>
          <p:cNvSpPr>
            <a:spLocks noGrp="1"/>
          </p:cNvSpPr>
          <p:nvPr>
            <p:ph type="body"/>
          </p:nvPr>
        </p:nvSpPr>
        <p:spPr>
          <a:xfrm>
            <a:off x="2634120" y="802440"/>
            <a:ext cx="4016520" cy="448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15000"/>
          </a:bodyPr>
          <a:p>
            <a:pPr marL="64800" indent="-486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129600" indent="-486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94400" indent="-432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259200" indent="-324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324000" indent="-324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388800" indent="-324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453600" indent="-324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4079520" y="1996920"/>
            <a:ext cx="2721960" cy="448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17000"/>
          </a:bodyPr>
          <a:p>
            <a:pPr marL="73440" indent="-5508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146880" indent="-5508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220320" indent="-4896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293760" indent="-3672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367200" indent="-367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440640" indent="-367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514080" indent="-367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35;p218" descr="Graphical user interface, application&#10;&#10;Description automatically generated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277" name="Google Shape;36;p218" descr="Shape&#10;&#10;Description automatically generated with low confidence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/>
          </p:nvPr>
        </p:nvSpPr>
        <p:spPr>
          <a:xfrm>
            <a:off x="261360" y="2640960"/>
            <a:ext cx="3688920" cy="440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2"/>
                </a:solidFill>
                <a:latin typeface="Public Sans"/>
                <a:ea typeface="Public Sans"/>
              </a:rPr>
              <a:t>“</a:t>
            </a:r>
            <a:r>
              <a:rPr b="1" lang="en-US" sz="2400" spc="-1" strike="noStrike">
                <a:solidFill>
                  <a:schemeClr val="dk2"/>
                </a:solidFill>
                <a:latin typeface="Public Sans"/>
                <a:ea typeface="Public Sans"/>
              </a:rPr>
              <a:t>TO DO PLANNER”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261360" y="3361320"/>
            <a:ext cx="3688920" cy="440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2"/>
                </a:solidFill>
                <a:latin typeface="Public Sans"/>
                <a:ea typeface="Public Sans"/>
              </a:rPr>
              <a:t>Task - 1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/>
          </p:nvPr>
        </p:nvSpPr>
        <p:spPr>
          <a:xfrm>
            <a:off x="2634120" y="802440"/>
            <a:ext cx="4016520" cy="4489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i="1" lang="en-US" sz="1800" spc="-1" strike="noStrike">
                <a:solidFill>
                  <a:schemeClr val="lt1"/>
                </a:solidFill>
                <a:latin typeface="Public Sans"/>
                <a:ea typeface="Public Sans"/>
              </a:rPr>
              <a:t>Submission Github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/>
          </p:nvPr>
        </p:nvSpPr>
        <p:spPr>
          <a:xfrm>
            <a:off x="4089240" y="881640"/>
            <a:ext cx="2721960" cy="2984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i="1" lang="en-US" sz="1400" spc="-1" strike="noStrike">
                <a:solidFill>
                  <a:srgbClr val="bd8738"/>
                </a:solidFill>
                <a:latin typeface="Public Sans"/>
                <a:ea typeface="Public Sans"/>
              </a:rPr>
              <a:t>https://github.com/ReenuYasmin29/Naan_mudhalvan_fullstack.git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1885;p213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144720" y="810720"/>
            <a:ext cx="3421080" cy="343800"/>
          </a:xfrm>
          <a:prstGeom prst="rect">
            <a:avLst/>
          </a:prstGeom>
          <a:noFill/>
          <a:ln w="0">
            <a:noFill/>
          </a:ln>
        </p:spPr>
        <p:txBody>
          <a:bodyPr lIns="90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29" spc="-1" strike="noStrike">
                <a:solidFill>
                  <a:schemeClr val="lt2"/>
                </a:solidFill>
                <a:latin typeface="EB Garamond"/>
                <a:ea typeface="EB Garamond"/>
              </a:rPr>
              <a:t>TO-DO PLANNER</a:t>
            </a:r>
            <a:endParaRPr b="0" lang="en-IN" sz="182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/>
          </p:nvPr>
        </p:nvSpPr>
        <p:spPr>
          <a:xfrm>
            <a:off x="144720" y="1295640"/>
            <a:ext cx="4548240" cy="30362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85840" indent="-291960">
              <a:lnSpc>
                <a:spcPct val="100000"/>
              </a:lnSpc>
              <a:buClr>
                <a:srgbClr val="ffffff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lt1"/>
                </a:solidFill>
                <a:latin typeface="EB Garamond Medium"/>
                <a:ea typeface="EB Garamond Medium"/>
              </a:rPr>
              <a:t>Your Project Introduction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0" name="Google Shape;1841;p210" descr=""/>
          <p:cNvPicPr/>
          <p:nvPr/>
        </p:nvPicPr>
        <p:blipFill>
          <a:blip r:embed="rId1"/>
          <a:stretch/>
        </p:blipFill>
        <p:spPr>
          <a:xfrm>
            <a:off x="4267440" y="242280"/>
            <a:ext cx="9143640" cy="514332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321" name="Google Shape;1842;p210"/>
          <p:cNvGraphicFramePr/>
          <p:nvPr/>
        </p:nvGraphicFramePr>
        <p:xfrm>
          <a:off x="144720" y="1954800"/>
          <a:ext cx="4279320" cy="2293920"/>
        </p:xfrm>
        <a:graphic>
          <a:graphicData uri="http://schemas.openxmlformats.org/drawingml/2006/table">
            <a:tbl>
              <a:tblPr/>
              <a:tblGrid>
                <a:gridCol w="1739160"/>
                <a:gridCol w="1725480"/>
                <a:gridCol w="814320"/>
              </a:tblGrid>
              <a:tr h="33048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400" spc="-1" strike="noStrike">
                          <a:solidFill>
                            <a:schemeClr val="lt2"/>
                          </a:solidFill>
                          <a:latin typeface="Arial"/>
                          <a:ea typeface="Arial"/>
                        </a:rPr>
                        <a:t>LMS Username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400" spc="-1" strike="noStrike">
                          <a:solidFill>
                            <a:schemeClr val="lt2"/>
                          </a:solidFill>
                          <a:latin typeface="Arial"/>
                          <a:ea typeface="Arial"/>
                        </a:rPr>
                        <a:t>Name 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400" spc="-1" strike="noStrike">
                          <a:solidFill>
                            <a:schemeClr val="lt2"/>
                          </a:solidFill>
                          <a:latin typeface="Arial"/>
                          <a:ea typeface="Arial"/>
                        </a:rPr>
                        <a:t>Batch 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0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2113a54265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SANDHIYA S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A54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0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2113a54271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SELCIYADASS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A54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0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2113a54290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YASMIN I 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A54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0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2113a54293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KAVIYA G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IN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A54</a:t>
                      </a:r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30480">
                <a:tc>
                  <a:txBody>
                    <a:bodyPr lIns="91080" rIns="91080" tIns="91080" bIns="91080" anchor="t">
                      <a:noAutofit/>
                    </a:bodyPr>
                    <a:p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  <a:ea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  <a:ea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endParaRPr b="0" lang="en-IN" sz="1400" spc="-1" strike="noStrike">
                        <a:solidFill>
                          <a:srgbClr val="000000"/>
                        </a:solidFill>
                        <a:latin typeface="Arial"/>
                        <a:ea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/>
          </p:nvPr>
        </p:nvSpPr>
        <p:spPr>
          <a:xfrm>
            <a:off x="482040" y="590040"/>
            <a:ext cx="6891480" cy="1366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indent="0">
              <a:lnSpc>
                <a:spcPct val="107000"/>
              </a:lnSpc>
              <a:buNone/>
              <a:tabLst>
                <a:tab algn="l" pos="0"/>
              </a:tabLst>
            </a:pPr>
            <a:r>
              <a:rPr b="1" lang="en-US" sz="1600" spc="-1" strike="noStrike">
                <a:solidFill>
                  <a:srgbClr val="0b5394"/>
                </a:solidFill>
                <a:latin typeface="EB Garamond Medium"/>
                <a:ea typeface="EB Garamond Medium"/>
              </a:rPr>
              <a:t>Creation of SRS &amp; Github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Create SRS : “TODO PLANNER”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Creation &amp; Set-up of Github account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Creation &amp; Hands-on to various commands of Git Bash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489600" y="3351960"/>
            <a:ext cx="7048080" cy="114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Get to know about different lifecycle models.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Understanding importance and how to create an SRS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Knowing various commands of Github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7000"/>
              </a:lnSpc>
              <a:buClr>
                <a:srgbClr val="000000"/>
              </a:buClr>
              <a:buFont typeface="EB Garamond Medium"/>
              <a:buChar char="▪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Understanding agile and scrum management techniques for efficient product development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Google Shape;1849;p211"/>
          <p:cNvSpPr/>
          <p:nvPr/>
        </p:nvSpPr>
        <p:spPr>
          <a:xfrm>
            <a:off x="489600" y="2109240"/>
            <a:ext cx="459324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EB Garamond Medium"/>
              <a:buChar char="●"/>
            </a:pPr>
            <a:r>
              <a:rPr b="0" lang="en-US" sz="1400" spc="-1" strike="noStrike">
                <a:solidFill>
                  <a:schemeClr val="dk1"/>
                </a:solidFill>
                <a:latin typeface="EB Garamond Medium"/>
                <a:ea typeface="EB Garamond Medium"/>
              </a:rPr>
              <a:t>100% Completion of the above tasks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Google Shape;1850;p211"/>
          <p:cNvSpPr/>
          <p:nvPr/>
        </p:nvSpPr>
        <p:spPr>
          <a:xfrm>
            <a:off x="445680" y="2977200"/>
            <a:ext cx="262944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400" spc="-1" strike="noStrike">
                <a:solidFill>
                  <a:schemeClr val="lt2"/>
                </a:solidFill>
                <a:latin typeface="Public Sans"/>
                <a:ea typeface="Public Sans"/>
              </a:rPr>
              <a:t>Learning Outcome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Google Shape;1851;p211"/>
          <p:cNvSpPr/>
          <p:nvPr/>
        </p:nvSpPr>
        <p:spPr>
          <a:xfrm>
            <a:off x="445680" y="237240"/>
            <a:ext cx="262944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chemeClr val="dk2"/>
                </a:solidFill>
                <a:latin typeface="EB Garamond"/>
                <a:ea typeface="EB Garamond"/>
              </a:rPr>
              <a:t>Task - 1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Google Shape;1852;p211"/>
          <p:cNvSpPr/>
          <p:nvPr/>
        </p:nvSpPr>
        <p:spPr>
          <a:xfrm>
            <a:off x="489600" y="1821240"/>
            <a:ext cx="459324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600" spc="-1" strike="noStrike">
                <a:solidFill>
                  <a:srgbClr val="0b5394"/>
                </a:solidFill>
                <a:latin typeface="EB Garamond"/>
                <a:ea typeface="EB Garamond"/>
              </a:rPr>
              <a:t>Evaluation Metric: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520" cy="34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7000"/>
          </a:bodyPr>
          <a:p>
            <a:pPr indent="0">
              <a:lnSpc>
                <a:spcPct val="100000"/>
              </a:lnSpc>
              <a:buNone/>
            </a:pPr>
            <a:r>
              <a:rPr b="1" lang="en-IN" sz="1700" spc="-1" strike="noStrike">
                <a:solidFill>
                  <a:srgbClr val="22366a"/>
                </a:solidFill>
                <a:latin typeface="Public Sans"/>
                <a:ea typeface="Public Sans"/>
              </a:rPr>
              <a:t>SRS for “TODO PLANNER"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/>
          </p:nvPr>
        </p:nvSpPr>
        <p:spPr>
          <a:xfrm>
            <a:off x="135720" y="756360"/>
            <a:ext cx="4435920" cy="3430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57200" indent="-317520">
              <a:lnSpc>
                <a:spcPct val="90000"/>
              </a:lnSpc>
              <a:buClr>
                <a:srgbClr val="000000"/>
              </a:buClr>
              <a:buFont typeface="Noto Sans Symbols"/>
              <a:buChar char="▪"/>
            </a:pPr>
            <a:r>
              <a:rPr b="1" i="1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Functional Requirements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/>
          </p:nvPr>
        </p:nvSpPr>
        <p:spPr>
          <a:xfrm>
            <a:off x="135720" y="1194480"/>
            <a:ext cx="5930280" cy="3488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GB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Task in the Menu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New Task Creation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Adding description to the task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New Sub Task Creation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Edit Task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Move Task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Delete Task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Mark Task Completed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Mark Task In-completed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Start Timer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Pause Timer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New Note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Edit Note Delete Note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520" cy="34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7000"/>
          </a:bodyPr>
          <a:p>
            <a:pPr indent="0">
              <a:lnSpc>
                <a:spcPct val="100000"/>
              </a:lnSpc>
              <a:buNone/>
            </a:pPr>
            <a:r>
              <a:rPr b="1" lang="en-IN" sz="1700" spc="-1" strike="noStrike">
                <a:solidFill>
                  <a:srgbClr val="22366a"/>
                </a:solidFill>
                <a:latin typeface="Public Sans"/>
                <a:ea typeface="Public Sans"/>
              </a:rPr>
              <a:t>SRS for “your title"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/>
          </p:nvPr>
        </p:nvSpPr>
        <p:spPr>
          <a:xfrm>
            <a:off x="135720" y="756360"/>
            <a:ext cx="4435920" cy="3430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57200" indent="-317520">
              <a:lnSpc>
                <a:spcPct val="90000"/>
              </a:lnSpc>
              <a:buClr>
                <a:srgbClr val="000000"/>
              </a:buClr>
              <a:buFont typeface="Noto Sans Symbols"/>
              <a:buChar char="▪"/>
            </a:pPr>
            <a:r>
              <a:rPr b="1" i="1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Non Functional Requirements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3"/>
          <p:cNvSpPr>
            <a:spLocks noGrp="1"/>
          </p:cNvSpPr>
          <p:nvPr>
            <p:ph/>
          </p:nvPr>
        </p:nvSpPr>
        <p:spPr>
          <a:xfrm>
            <a:off x="135720" y="1194480"/>
            <a:ext cx="5930280" cy="3488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Performance Requirement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Safety and Security Requirement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Software Quality Attributes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520" cy="34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7000"/>
          </a:bodyPr>
          <a:p>
            <a:pPr indent="0">
              <a:lnSpc>
                <a:spcPct val="100000"/>
              </a:lnSpc>
              <a:buNone/>
            </a:pPr>
            <a:r>
              <a:rPr b="1" lang="en-IN" sz="1700" spc="-1" strike="noStrike">
                <a:solidFill>
                  <a:srgbClr val="22366a"/>
                </a:solidFill>
                <a:latin typeface="Public Sans"/>
                <a:ea typeface="Public Sans"/>
              </a:rPr>
              <a:t>SRS for “your title"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/>
          </p:nvPr>
        </p:nvSpPr>
        <p:spPr>
          <a:xfrm>
            <a:off x="135720" y="756360"/>
            <a:ext cx="4435920" cy="3430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57200" indent="-317520">
              <a:lnSpc>
                <a:spcPct val="90000"/>
              </a:lnSpc>
              <a:buClr>
                <a:srgbClr val="000000"/>
              </a:buClr>
              <a:buFont typeface="Noto Sans Symbols"/>
              <a:buChar char="▪"/>
            </a:pPr>
            <a:r>
              <a:rPr b="1" i="1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Software Requirements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/>
          </p:nvPr>
        </p:nvSpPr>
        <p:spPr>
          <a:xfrm>
            <a:off x="135720" y="1194480"/>
            <a:ext cx="5930280" cy="3488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GB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In order to work properly, TODO PLANNER uses MongoDB, which is a software library that implements an Non-SQL database engine, so that user can save his tasks and backup them in databases.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135720" y="202320"/>
            <a:ext cx="7886520" cy="343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7000"/>
          </a:bodyPr>
          <a:p>
            <a:pPr indent="0">
              <a:lnSpc>
                <a:spcPct val="100000"/>
              </a:lnSpc>
              <a:buNone/>
            </a:pPr>
            <a:r>
              <a:rPr b="1" lang="en-IN" sz="1700" spc="-1" strike="noStrike">
                <a:solidFill>
                  <a:srgbClr val="22366a"/>
                </a:solidFill>
                <a:latin typeface="Public Sans"/>
                <a:ea typeface="Public Sans"/>
              </a:rPr>
              <a:t>SRS for “your title"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135720" y="756360"/>
            <a:ext cx="4435920" cy="3430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marL="457200" indent="-317520">
              <a:lnSpc>
                <a:spcPct val="90000"/>
              </a:lnSpc>
              <a:buClr>
                <a:srgbClr val="000000"/>
              </a:buClr>
              <a:buFont typeface="Noto Sans Symbols"/>
              <a:buChar char="▪"/>
            </a:pPr>
            <a:r>
              <a:rPr b="1" i="1" lang="en-IN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Hardware Requirements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/>
          </p:nvPr>
        </p:nvSpPr>
        <p:spPr>
          <a:xfrm>
            <a:off x="135720" y="1194480"/>
            <a:ext cx="5930280" cy="3488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Noto Sans Symbols"/>
              <a:buChar char="▪"/>
            </a:pPr>
            <a:r>
              <a:rPr b="0" lang="en-GB" sz="1400" spc="-1" strike="noStrike">
                <a:solidFill>
                  <a:srgbClr val="000000"/>
                </a:solidFill>
                <a:latin typeface="Public Sans"/>
                <a:ea typeface="Public Sans"/>
              </a:rPr>
              <a:t>TODO PLANNER works without communicating at all, with any external hardware device. Only a network interface card is required, so that TODO PLANNER can connect to Internet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1858;g2139e008f02_0_0"/>
          <p:cNvSpPr/>
          <p:nvPr/>
        </p:nvSpPr>
        <p:spPr>
          <a:xfrm>
            <a:off x="445680" y="237240"/>
            <a:ext cx="262944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chemeClr val="dk2"/>
                </a:solidFill>
                <a:latin typeface="EB Garamond"/>
                <a:ea typeface="EB Garamond"/>
              </a:rPr>
              <a:t>Step-Wise Description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Google Shape;1860;g2139e008f02_0_0"/>
          <p:cNvSpPr/>
          <p:nvPr/>
        </p:nvSpPr>
        <p:spPr>
          <a:xfrm>
            <a:off x="546840" y="2927160"/>
            <a:ext cx="262944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chemeClr val="lt2"/>
                </a:solidFill>
                <a:latin typeface="EB Garamond"/>
                <a:ea typeface="EB Garamond"/>
              </a:rPr>
              <a:t>Summary of your task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TextBox 1"/>
          <p:cNvSpPr/>
          <p:nvPr/>
        </p:nvSpPr>
        <p:spPr>
          <a:xfrm>
            <a:off x="704160" y="788040"/>
            <a:ext cx="2978640" cy="200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Initial Requirements Collection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Start of DB structure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Start of Front End Development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End of DB structure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Completion of Front End 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Start of Back End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Complete entire app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Test of App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Deployment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TextBox 2"/>
          <p:cNvSpPr/>
          <p:nvPr/>
        </p:nvSpPr>
        <p:spPr>
          <a:xfrm>
            <a:off x="698760" y="3353400"/>
            <a:ext cx="3523320" cy="72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Each task is scheduled among the members of the team according to their interest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/>
          </p:nvPr>
        </p:nvSpPr>
        <p:spPr>
          <a:xfrm>
            <a:off x="3719160" y="22644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chemeClr val="dk2"/>
                </a:solidFill>
                <a:latin typeface="EB Garamond"/>
                <a:ea typeface="EB Garamond"/>
              </a:rPr>
              <a:t>Check-List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/>
          </p:nvPr>
        </p:nvSpPr>
        <p:spPr>
          <a:xfrm>
            <a:off x="817200" y="9612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Gather requirements for the project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/>
          </p:nvPr>
        </p:nvSpPr>
        <p:spPr>
          <a:xfrm>
            <a:off x="633960" y="218844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Prepare database design schemas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4"/>
          <p:cNvSpPr>
            <a:spLocks noGrp="1"/>
          </p:cNvSpPr>
          <p:nvPr>
            <p:ph/>
          </p:nvPr>
        </p:nvSpPr>
        <p:spPr>
          <a:xfrm>
            <a:off x="803880" y="34488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Get your initial project Structure ready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5"/>
          <p:cNvSpPr>
            <a:spLocks noGrp="1"/>
          </p:cNvSpPr>
          <p:nvPr>
            <p:ph/>
          </p:nvPr>
        </p:nvSpPr>
        <p:spPr>
          <a:xfrm>
            <a:off x="1798200" y="425844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Initiate a git repository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6"/>
          <p:cNvSpPr>
            <a:spLocks noGrp="1"/>
          </p:cNvSpPr>
          <p:nvPr>
            <p:ph/>
          </p:nvPr>
        </p:nvSpPr>
        <p:spPr>
          <a:xfrm>
            <a:off x="6615360" y="9612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add Readme.md file with description of the project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7"/>
          <p:cNvSpPr>
            <a:spLocks noGrp="1"/>
          </p:cNvSpPr>
          <p:nvPr>
            <p:ph/>
          </p:nvPr>
        </p:nvSpPr>
        <p:spPr>
          <a:xfrm>
            <a:off x="6787080" y="218844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Commit all changes with "first commit"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8"/>
          <p:cNvSpPr>
            <a:spLocks noGrp="1"/>
          </p:cNvSpPr>
          <p:nvPr>
            <p:ph/>
          </p:nvPr>
        </p:nvSpPr>
        <p:spPr>
          <a:xfrm>
            <a:off x="6602400" y="344880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create a repository on github realted to project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9"/>
          <p:cNvSpPr>
            <a:spLocks noGrp="1"/>
          </p:cNvSpPr>
          <p:nvPr>
            <p:ph/>
          </p:nvPr>
        </p:nvSpPr>
        <p:spPr>
          <a:xfrm>
            <a:off x="5585040" y="4258440"/>
            <a:ext cx="1714320" cy="319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chemeClr val="dk1"/>
                </a:solidFill>
                <a:latin typeface="EB Garamond"/>
                <a:ea typeface="EB Garamond"/>
              </a:rPr>
              <a:t>Push your changes to github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Google Shape;1874;g2139e008f02_0_11"/>
          <p:cNvSpPr/>
          <p:nvPr/>
        </p:nvSpPr>
        <p:spPr>
          <a:xfrm>
            <a:off x="193320" y="125280"/>
            <a:ext cx="3125880" cy="9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chemeClr val="lt2"/>
                </a:solidFill>
                <a:latin typeface="EB Garamond"/>
                <a:ea typeface="EB Garamond"/>
              </a:rPr>
              <a:t>Assessment Parameter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</TotalTime>
  <Application>LibreOffice/7.4.3.2$Windows_X86_64 LibreOffice_project/1048a8393ae2eeec98dff31b5c133c5f1d08b890</Application>
  <AppVersion>15.0000</AppVersion>
  <Words>365</Words>
  <Paragraphs>81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2020-08-13T11:21:46Z</dcterms:created>
  <dc:creator>Dr Manish Sharma</dc:creator>
  <dc:description/>
  <dc:language>en-IN</dc:language>
  <cp:lastModifiedBy/>
  <dcterms:modified xsi:type="dcterms:W3CDTF">2023-04-01T10:04:59Z</dcterms:modified>
  <cp:revision>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7</vt:i4>
  </property>
  <property fmtid="{D5CDD505-2E9C-101B-9397-08002B2CF9AE}" pid="3" name="PresentationFormat">
    <vt:lpwstr>On-screen Show (16:9)</vt:lpwstr>
  </property>
  <property fmtid="{D5CDD505-2E9C-101B-9397-08002B2CF9AE}" pid="4" name="Slides">
    <vt:i4>11</vt:i4>
  </property>
</Properties>
</file>